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7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2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tevi:ASP2018:ASP2018-SelectedStudent-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tevi:ASP2018:ASP2018-SelectedStudent-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tevi:ASP2018:ASP2018-SelectedStudent-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tevi:ASP2018:ASP2018-SelectedStudent-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ASP2018 Selected Students by Age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Sheet4!$A$1:$A$9</c:f>
              <c:strCache>
                <c:ptCount val="9"/>
                <c:pt idx="0">
                  <c:v>&lt; 20</c:v>
                </c:pt>
                <c:pt idx="1">
                  <c:v>20-21</c:v>
                </c:pt>
                <c:pt idx="2">
                  <c:v>22-23</c:v>
                </c:pt>
                <c:pt idx="3">
                  <c:v>24-25</c:v>
                </c:pt>
                <c:pt idx="4">
                  <c:v>26-27</c:v>
                </c:pt>
                <c:pt idx="5">
                  <c:v>28-29</c:v>
                </c:pt>
                <c:pt idx="6">
                  <c:v>30-31</c:v>
                </c:pt>
                <c:pt idx="7">
                  <c:v>32-33</c:v>
                </c:pt>
                <c:pt idx="8">
                  <c:v>&gt; 33</c:v>
                </c:pt>
              </c:strCache>
            </c:strRef>
          </c:cat>
          <c:val>
            <c:numRef>
              <c:f>Sheet4!$B$1:$B$9</c:f>
              <c:numCache>
                <c:formatCode>General</c:formatCode>
                <c:ptCount val="9"/>
                <c:pt idx="0">
                  <c:v>1</c:v>
                </c:pt>
                <c:pt idx="1">
                  <c:v>7</c:v>
                </c:pt>
                <c:pt idx="2">
                  <c:v>15</c:v>
                </c:pt>
                <c:pt idx="3">
                  <c:v>19</c:v>
                </c:pt>
                <c:pt idx="4">
                  <c:v>21</c:v>
                </c:pt>
                <c:pt idx="5">
                  <c:v>11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B-0645-9F15-2D83C34E2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3006392"/>
        <c:axId val="513765768"/>
        <c:axId val="0"/>
      </c:bar3DChart>
      <c:catAx>
        <c:axId val="513006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Age (Years)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513765768"/>
        <c:crosses val="autoZero"/>
        <c:auto val="1"/>
        <c:lblAlgn val="ctr"/>
        <c:lblOffset val="100"/>
        <c:noMultiLvlLbl val="0"/>
      </c:catAx>
      <c:valAx>
        <c:axId val="513765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Students / Age Bin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sv-SE"/>
          </a:p>
        </c:txPr>
        <c:crossAx val="513006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ASP2018 Selected Students by Citizenship</a:t>
            </a:r>
          </a:p>
        </c:rich>
      </c:tx>
      <c:layout>
        <c:manualLayout>
          <c:xMode val="edge"/>
          <c:yMode val="edge"/>
          <c:x val="0.42563902485162303"/>
          <c:y val="1.2886685012124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16678596993602E-2"/>
          <c:y val="0.14445319335083101"/>
          <c:w val="0.95387577973207904"/>
          <c:h val="0.66782784096432402"/>
        </c:manualLayout>
      </c:layout>
      <c:bar3DChart>
        <c:barDir val="col"/>
        <c:grouping val="clustered"/>
        <c:varyColors val="0"/>
        <c:ser>
          <c:idx val="0"/>
          <c:order val="0"/>
          <c:tx>
            <c:v>Males (50)</c:v>
          </c:tx>
          <c:invertIfNegative val="0"/>
          <c:cat>
            <c:strRef>
              <c:f>'Sheet1 (2)'!$A$1:$A$26</c:f>
              <c:strCache>
                <c:ptCount val="26"/>
                <c:pt idx="0">
                  <c:v>Algeria</c:v>
                </c:pt>
                <c:pt idx="1">
                  <c:v>Benin</c:v>
                </c:pt>
                <c:pt idx="2">
                  <c:v>Botswana</c:v>
                </c:pt>
                <c:pt idx="3">
                  <c:v>Burkina Faso</c:v>
                </c:pt>
                <c:pt idx="4">
                  <c:v>Burundi</c:v>
                </c:pt>
                <c:pt idx="5">
                  <c:v>Cameroon</c:v>
                </c:pt>
                <c:pt idx="6">
                  <c:v>DR Congo</c:v>
                </c:pt>
                <c:pt idx="7">
                  <c:v>Egypt</c:v>
                </c:pt>
                <c:pt idx="8">
                  <c:v>Ethiopia</c:v>
                </c:pt>
                <c:pt idx="9">
                  <c:v>Ghana</c:v>
                </c:pt>
                <c:pt idx="10">
                  <c:v>Kenya</c:v>
                </c:pt>
                <c:pt idx="11">
                  <c:v>Madagascar</c:v>
                </c:pt>
                <c:pt idx="12">
                  <c:v>Morocco</c:v>
                </c:pt>
                <c:pt idx="13">
                  <c:v>Namibia</c:v>
                </c:pt>
                <c:pt idx="14">
                  <c:v>Nigeria</c:v>
                </c:pt>
                <c:pt idx="15">
                  <c:v>Palestine</c:v>
                </c:pt>
                <c:pt idx="16">
                  <c:v>Rwanda</c:v>
                </c:pt>
                <c:pt idx="17">
                  <c:v>Senegal</c:v>
                </c:pt>
                <c:pt idx="18">
                  <c:v>South Africa</c:v>
                </c:pt>
                <c:pt idx="19">
                  <c:v>Sudan</c:v>
                </c:pt>
                <c:pt idx="20">
                  <c:v>Tanzania</c:v>
                </c:pt>
                <c:pt idx="21">
                  <c:v>Togo</c:v>
                </c:pt>
                <c:pt idx="22">
                  <c:v>Tunisia</c:v>
                </c:pt>
                <c:pt idx="23">
                  <c:v>Uganda</c:v>
                </c:pt>
                <c:pt idx="24">
                  <c:v>USA</c:v>
                </c:pt>
                <c:pt idx="25">
                  <c:v>Zambia</c:v>
                </c:pt>
              </c:strCache>
            </c:strRef>
          </c:cat>
          <c:val>
            <c:numRef>
              <c:f>'Sheet1 (2)'!$B$1:$B$26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10</c:v>
                </c:pt>
                <c:pt idx="14">
                  <c:v>3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4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5-3640-B641-DF59D10AC0C7}"/>
            </c:ext>
          </c:extLst>
        </c:ser>
        <c:ser>
          <c:idx val="1"/>
          <c:order val="1"/>
          <c:tx>
            <c:v>Females (35)</c:v>
          </c:tx>
          <c:invertIfNegative val="0"/>
          <c:cat>
            <c:strRef>
              <c:f>'Sheet1 (2)'!$A$1:$A$26</c:f>
              <c:strCache>
                <c:ptCount val="26"/>
                <c:pt idx="0">
                  <c:v>Algeria</c:v>
                </c:pt>
                <c:pt idx="1">
                  <c:v>Benin</c:v>
                </c:pt>
                <c:pt idx="2">
                  <c:v>Botswana</c:v>
                </c:pt>
                <c:pt idx="3">
                  <c:v>Burkina Faso</c:v>
                </c:pt>
                <c:pt idx="4">
                  <c:v>Burundi</c:v>
                </c:pt>
                <c:pt idx="5">
                  <c:v>Cameroon</c:v>
                </c:pt>
                <c:pt idx="6">
                  <c:v>DR Congo</c:v>
                </c:pt>
                <c:pt idx="7">
                  <c:v>Egypt</c:v>
                </c:pt>
                <c:pt idx="8">
                  <c:v>Ethiopia</c:v>
                </c:pt>
                <c:pt idx="9">
                  <c:v>Ghana</c:v>
                </c:pt>
                <c:pt idx="10">
                  <c:v>Kenya</c:v>
                </c:pt>
                <c:pt idx="11">
                  <c:v>Madagascar</c:v>
                </c:pt>
                <c:pt idx="12">
                  <c:v>Morocco</c:v>
                </c:pt>
                <c:pt idx="13">
                  <c:v>Namibia</c:v>
                </c:pt>
                <c:pt idx="14">
                  <c:v>Nigeria</c:v>
                </c:pt>
                <c:pt idx="15">
                  <c:v>Palestine</c:v>
                </c:pt>
                <c:pt idx="16">
                  <c:v>Rwanda</c:v>
                </c:pt>
                <c:pt idx="17">
                  <c:v>Senegal</c:v>
                </c:pt>
                <c:pt idx="18">
                  <c:v>South Africa</c:v>
                </c:pt>
                <c:pt idx="19">
                  <c:v>Sudan</c:v>
                </c:pt>
                <c:pt idx="20">
                  <c:v>Tanzania</c:v>
                </c:pt>
                <c:pt idx="21">
                  <c:v>Togo</c:v>
                </c:pt>
                <c:pt idx="22">
                  <c:v>Tunisia</c:v>
                </c:pt>
                <c:pt idx="23">
                  <c:v>Uganda</c:v>
                </c:pt>
                <c:pt idx="24">
                  <c:v>USA</c:v>
                </c:pt>
                <c:pt idx="25">
                  <c:v>Zambia</c:v>
                </c:pt>
              </c:strCache>
            </c:strRef>
          </c:cat>
          <c:val>
            <c:numRef>
              <c:f>'Sheet1 (2)'!$C$1:$C$26</c:f>
              <c:numCache>
                <c:formatCode>General</c:formatCode>
                <c:ptCount val="26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4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5-3640-B641-DF59D10AC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575944"/>
        <c:axId val="508921864"/>
        <c:axId val="0"/>
      </c:bar3DChart>
      <c:catAx>
        <c:axId val="512575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sv-SE"/>
          </a:p>
        </c:txPr>
        <c:crossAx val="508921864"/>
        <c:crosses val="autoZero"/>
        <c:auto val="1"/>
        <c:lblAlgn val="ctr"/>
        <c:lblOffset val="100"/>
        <c:noMultiLvlLbl val="0"/>
      </c:catAx>
      <c:valAx>
        <c:axId val="508921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Number of Applicants per Country</a:t>
                </a:r>
              </a:p>
            </c:rich>
          </c:tx>
          <c:layout>
            <c:manualLayout>
              <c:xMode val="edge"/>
              <c:yMode val="edge"/>
              <c:x val="2.0466529521647602E-3"/>
              <c:y val="0.1598888374247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/>
            </a:pPr>
            <a:endParaRPr lang="sv-SE"/>
          </a:p>
        </c:txPr>
        <c:crossAx val="51257594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6.5686670922891405E-2"/>
          <c:y val="2.3449143599318101E-2"/>
          <c:w val="0.18608758364663899"/>
          <c:h val="0.10566239142787601"/>
        </c:manualLayout>
      </c:layout>
      <c:overlay val="0"/>
      <c:txPr>
        <a:bodyPr/>
        <a:lstStyle/>
        <a:p>
          <a:pPr>
            <a:defRPr sz="1200" b="1" i="1"/>
          </a:pPr>
          <a:endParaRPr lang="sv-S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ASP2018 Selected Student  Degree Programs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Sheet2!$A$1:$A$3</c:f>
              <c:strCache>
                <c:ptCount val="3"/>
                <c:pt idx="0">
                  <c:v>BSc</c:v>
                </c:pt>
                <c:pt idx="1">
                  <c:v>MSc</c:v>
                </c:pt>
                <c:pt idx="2">
                  <c:v>Ph.D.</c:v>
                </c:pt>
              </c:strCache>
            </c:strRef>
          </c:cat>
          <c:val>
            <c:numRef>
              <c:f>Sheet2!$B$1:$B$3</c:f>
              <c:numCache>
                <c:formatCode>General</c:formatCode>
                <c:ptCount val="3"/>
                <c:pt idx="0">
                  <c:v>28</c:v>
                </c:pt>
                <c:pt idx="1">
                  <c:v>44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B-F34E-82BB-90392A7C7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2421640"/>
        <c:axId val="509337256"/>
        <c:axId val="0"/>
      </c:bar3DChart>
      <c:catAx>
        <c:axId val="512421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Degree Pursued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509337256"/>
        <c:crosses val="autoZero"/>
        <c:auto val="1"/>
        <c:lblAlgn val="ctr"/>
        <c:lblOffset val="100"/>
        <c:noMultiLvlLbl val="0"/>
      </c:catAx>
      <c:valAx>
        <c:axId val="509337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Students / Program</a:t>
                </a:r>
              </a:p>
            </c:rich>
          </c:tx>
          <c:layout>
            <c:manualLayout>
              <c:xMode val="edge"/>
              <c:yMode val="edge"/>
              <c:x val="4.52809922506388E-2"/>
              <c:y val="0.174703557312253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512421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ASP2018 Selected Students by Field of Study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Sheet3!$A$1:$A$10</c:f>
              <c:strCache>
                <c:ptCount val="10"/>
                <c:pt idx="0">
                  <c:v>Atmospheric Physics</c:v>
                </c:pt>
                <c:pt idx="1">
                  <c:v>Mathematical Physics</c:v>
                </c:pt>
                <c:pt idx="2">
                  <c:v>Renewable Energies</c:v>
                </c:pt>
                <c:pt idx="3">
                  <c:v>Material Physics</c:v>
                </c:pt>
                <c:pt idx="4">
                  <c:v>General Physics</c:v>
                </c:pt>
                <c:pt idx="5">
                  <c:v>Nuclear or Particle Physics</c:v>
                </c:pt>
                <c:pt idx="6">
                  <c:v>Astrophysics or Cosmology</c:v>
                </c:pt>
                <c:pt idx="7">
                  <c:v>Medical Physics</c:v>
                </c:pt>
                <c:pt idx="8">
                  <c:v>Environmental Physics</c:v>
                </c:pt>
                <c:pt idx="9">
                  <c:v>Engineering</c:v>
                </c:pt>
              </c:strCache>
            </c:strRef>
          </c:cat>
          <c:val>
            <c:numRef>
              <c:f>Sheet3!$B$1:$B$10</c:f>
              <c:numCache>
                <c:formatCode>General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13</c:v>
                </c:pt>
                <c:pt idx="5">
                  <c:v>15</c:v>
                </c:pt>
                <c:pt idx="6">
                  <c:v>11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3-524D-8038-1AC7E61D4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1779352"/>
        <c:axId val="492120216"/>
        <c:axId val="0"/>
      </c:bar3DChart>
      <c:catAx>
        <c:axId val="511779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sv-SE"/>
          </a:p>
        </c:txPr>
        <c:crossAx val="492120216"/>
        <c:crosses val="autoZero"/>
        <c:auto val="1"/>
        <c:lblAlgn val="ctr"/>
        <c:lblOffset val="100"/>
        <c:noMultiLvlLbl val="0"/>
      </c:catAx>
      <c:valAx>
        <c:axId val="492120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Selected Students / Field of Study</a:t>
                </a:r>
              </a:p>
            </c:rich>
          </c:tx>
          <c:layout>
            <c:manualLayout>
              <c:xMode val="edge"/>
              <c:yMode val="edge"/>
              <c:x val="4.2314333349840701E-2"/>
              <c:y val="0.1285285285285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511779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D3E29-F2B6-7D43-8530-030E5544099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3025-0315-6E4A-BBF6-5499CFC5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0B52-D307-7541-B828-11F3D19B2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6A204-10D9-EA4B-9571-718B50700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B096F-2E3B-AF40-B8D1-172471AE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05FCA-4B6C-0F45-89CE-C32D2265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1E5CF-F9F4-0D4E-BAC2-B59D8808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0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12E0-3474-134D-83FB-6744DE759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17C3A-7D50-4F46-983A-9F29770B1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84D2D-3F16-514F-AC28-AF17B206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FD290-C49C-D243-A92B-CB7BCA50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7CB5-E613-E24F-84B6-60BA6B12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CF7C3-1A93-2540-8583-EA1F1B285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1B5C8-3FFF-FF47-96BE-EAFE55110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A1808-C249-9F4A-BF25-E4564CC8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01B1B-F993-2B43-A1F8-414A4E61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98E8E-242D-5B49-A217-1E164641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8D17-FB97-2C4F-87A3-A222EC30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6F20-2C9C-944C-9931-0E9453670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AF520-F597-B444-84B3-F7824A59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F5B7B-FA16-774A-9F25-4D82129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D9FD-B622-CB41-9607-6D3100EC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9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E28D-9F6F-8E43-93F1-D93BC71A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261EF-F629-7A40-B2E6-2448C1F4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2600B-2185-E84D-A9B0-1EC25C67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A3FF-3BD0-304A-A86B-E3B769DE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09B2D-C18E-3E46-92A2-C6E7EACE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2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A850-DEAD-5C4D-963D-10CE8D99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B508-FAA1-AF41-BD0A-B1ECE9DFC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4B736-29DA-CC43-9963-569EE62E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49CD8-0F00-6C44-AA2F-A7577E19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DF86-D92B-034B-B0BF-D7F244B5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E3906-28E7-E246-8154-C49DD429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5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43E7-1E97-E941-A29A-004C1BFE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191DD-97F1-AE4E-A77A-1099B5BF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1CC56-80B9-B646-B4A7-A327C30A2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136BF-E258-4E4F-BD87-31A4615AE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0B190-2D7A-3743-A3F1-DC2A99FC1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7DDBC-066C-3C4F-BC62-C29A1199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D3B9B-9202-BD4E-880A-94BFA4F8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CD67B-B2C8-224E-B25E-F54EC899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B6B7-12C2-2D49-A7D3-9B5B5DF4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C7B5E-A706-1C43-82AB-F552013D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ECB57-9E4C-FC42-BF6B-D7D7331F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56ABE-2290-A344-A97C-8EDDB702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B1FAE-AE9A-0A45-AE9D-EADE2A8E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ED7F0-77C7-824E-805B-84395C0A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3523D-B823-6144-98AB-4AB1206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6C4D-80C8-9741-B3D1-B26ADA5A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81025-D196-5047-A00F-380FFE93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4724C-0D0A-A548-9519-8E2A17933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3B963-4D56-3C49-A57A-272455DE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AC08C-6825-CA41-B275-305A1E12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852A-4A8C-E24A-A630-DB39D6B5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D86A-B23B-EE46-AAAC-35AE9947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8E5E2-5770-8E48-B901-C44BD558B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8C2C7-DE23-FF4B-89AB-39EF5DEC6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41D4-C21A-A54F-804D-F0A5771B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641F0-F7CF-8249-B337-D913D23B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AA297-1308-B647-ABDD-496DEA39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709AF-616A-7C4B-8DA3-2B7AC346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930BE-6E7E-C34D-9E5C-84BCE250E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049FC-7A64-1444-A7DE-9EE3820AA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4E8F9-FA6C-EC4C-9B89-E38D4887F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025F9-9DE2-0A48-B076-B55AEECF5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03B9-444F-6246-9C14-ED94BAE78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3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P-IOC@CERN.CH" TargetMode="External"/><Relationship Id="rId2" Type="http://schemas.openxmlformats.org/officeDocument/2006/relationships/hyperlink" Target="https://www.africanschoolofphysics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amon.com/" TargetMode="External"/><Relationship Id="rId2" Type="http://schemas.openxmlformats.org/officeDocument/2006/relationships/hyperlink" Target="http://www.bnl.gov/di20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8006-1324-F143-9915-AB565103B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19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African School of Fundamental Physics and Applications (ASP)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164D4-FB89-FA49-8117-0E9E11CCB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Dr. </a:t>
            </a:r>
            <a:r>
              <a:rPr lang="en-US" b="1" dirty="0" err="1">
                <a:solidFill>
                  <a:schemeClr val="accent6"/>
                </a:solidFill>
              </a:rPr>
              <a:t>Kétévi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Adiklè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Assamagan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Brookhaven National Laboratory (BNL)</a:t>
            </a:r>
          </a:p>
          <a:p>
            <a:r>
              <a:rPr lang="en-US" b="1" dirty="0">
                <a:solidFill>
                  <a:schemeClr val="accent1"/>
                </a:solidFill>
              </a:rPr>
              <a:t>Upton, New York USA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596B85-CB72-4842-85BD-F3EA06DCDD5B}"/>
              </a:ext>
            </a:extLst>
          </p:cNvPr>
          <p:cNvSpPr/>
          <p:nvPr/>
        </p:nvSpPr>
        <p:spPr>
          <a:xfrm>
            <a:off x="3987628" y="5627611"/>
            <a:ext cx="4022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https://www.africanschoolofphysics.org/</a:t>
            </a:r>
            <a:endParaRPr lang="en-US" dirty="0"/>
          </a:p>
          <a:p>
            <a:r>
              <a:rPr lang="en-US" dirty="0">
                <a:hlinkClick r:id="rId3"/>
              </a:rPr>
              <a:t>ASP-IOC@CERN.CH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C2CAD-D951-5B40-808A-FB836A0C6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5" y="1907267"/>
            <a:ext cx="3501738" cy="4950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8B663-6544-C243-878E-0C39F4D8A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440" y="2033081"/>
            <a:ext cx="3374849" cy="47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6AAE-CD61-2A43-AEC3-06607987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60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E420-D63D-5349-9871-F0AB12F5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33" y="557989"/>
            <a:ext cx="7868054" cy="580288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 am Dr. </a:t>
            </a:r>
            <a:r>
              <a:rPr lang="en-US" b="1" dirty="0" err="1">
                <a:solidFill>
                  <a:schemeClr val="accent1"/>
                </a:solidFill>
              </a:rPr>
              <a:t>Kétévi</a:t>
            </a:r>
            <a:r>
              <a:rPr lang="en-US" b="1" dirty="0">
                <a:solidFill>
                  <a:schemeClr val="accent1"/>
                </a:solidFill>
              </a:rPr>
              <a:t> A. </a:t>
            </a:r>
            <a:r>
              <a:rPr lang="en-US" b="1" dirty="0" err="1">
                <a:solidFill>
                  <a:schemeClr val="accent1"/>
                </a:solidFill>
              </a:rPr>
              <a:t>Assamagan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/>
              <a:t>Member of the International Organizing Committee (IOC) of ASP</a:t>
            </a:r>
          </a:p>
          <a:p>
            <a:pPr lvl="1"/>
            <a:r>
              <a:rPr lang="en-US" b="1" dirty="0"/>
              <a:t>Born in Gabon</a:t>
            </a:r>
          </a:p>
          <a:p>
            <a:pPr lvl="1"/>
            <a:r>
              <a:rPr lang="en-US" b="1" dirty="0"/>
              <a:t>Originally from Togo and Ghana (father side), and </a:t>
            </a:r>
            <a:r>
              <a:rPr lang="en-US" b="1" dirty="0" err="1"/>
              <a:t>Bénin</a:t>
            </a:r>
            <a:r>
              <a:rPr lang="en-US" b="1" dirty="0"/>
              <a:t> (mother side)</a:t>
            </a:r>
          </a:p>
          <a:p>
            <a:pPr lvl="1"/>
            <a:r>
              <a:rPr lang="en-US" b="1" dirty="0"/>
              <a:t>Naturalized US Citizen</a:t>
            </a:r>
          </a:p>
          <a:p>
            <a:r>
              <a:rPr lang="en-US" b="1" dirty="0">
                <a:solidFill>
                  <a:schemeClr val="accent1"/>
                </a:solidFill>
              </a:rPr>
              <a:t>Education</a:t>
            </a:r>
          </a:p>
          <a:p>
            <a:pPr lvl="1"/>
            <a:r>
              <a:rPr lang="en-US" b="1" dirty="0"/>
              <a:t>“License </a:t>
            </a:r>
            <a:r>
              <a:rPr lang="en-US" b="1" dirty="0" err="1"/>
              <a:t>en</a:t>
            </a:r>
            <a:r>
              <a:rPr lang="en-US" b="1" dirty="0"/>
              <a:t> Physique et </a:t>
            </a:r>
            <a:r>
              <a:rPr lang="en-US" b="1" dirty="0" err="1"/>
              <a:t>Chimie</a:t>
            </a:r>
            <a:r>
              <a:rPr lang="en-US" b="1" dirty="0"/>
              <a:t>”, </a:t>
            </a:r>
            <a:r>
              <a:rPr lang="en-US" b="1" dirty="0" err="1"/>
              <a:t>Université</a:t>
            </a:r>
            <a:r>
              <a:rPr lang="en-US" b="1" dirty="0"/>
              <a:t> de Lomé</a:t>
            </a:r>
          </a:p>
          <a:p>
            <a:pPr lvl="1"/>
            <a:r>
              <a:rPr lang="en-US" b="1" dirty="0"/>
              <a:t>Ph.D., University of Virginia, USA</a:t>
            </a:r>
          </a:p>
          <a:p>
            <a:pPr lvl="2"/>
            <a:r>
              <a:rPr lang="en-US" b="1" dirty="0">
                <a:solidFill>
                  <a:schemeClr val="accent6"/>
                </a:solidFill>
              </a:rPr>
              <a:t>Ph.D. thesis done at Paul Scherrer Institute in Switzerland</a:t>
            </a:r>
          </a:p>
          <a:p>
            <a:pPr lvl="1"/>
            <a:r>
              <a:rPr lang="en-US" b="1" dirty="0"/>
              <a:t>Post-doctoral Studies at Hampton University (USA), Jefferson Lab (USA), and CERN (Switzerland)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Profession</a:t>
            </a:r>
          </a:p>
          <a:p>
            <a:pPr lvl="1"/>
            <a:r>
              <a:rPr lang="en-US" b="1" dirty="0"/>
              <a:t>Physicist (tenured) at Brookhaven National Laboratory (USA)</a:t>
            </a:r>
          </a:p>
          <a:p>
            <a:pPr lvl="1"/>
            <a:r>
              <a:rPr lang="en-US" b="1" dirty="0"/>
              <a:t>Visiting Researcher at CEA-SACLAY (France)</a:t>
            </a:r>
          </a:p>
          <a:p>
            <a:pPr lvl="1"/>
            <a:r>
              <a:rPr lang="en-US" b="1" dirty="0"/>
              <a:t>Visiting Researcher at the University of Johannesburg (South Africa)</a:t>
            </a:r>
          </a:p>
          <a:p>
            <a:pPr lvl="1"/>
            <a:r>
              <a:rPr lang="en-US" b="1" dirty="0"/>
              <a:t>Research Interests: search for new physics beyond the Standard Model of particle physics</a:t>
            </a:r>
          </a:p>
          <a:p>
            <a:pPr lvl="2"/>
            <a:r>
              <a:rPr lang="en-US" b="1" dirty="0">
                <a:solidFill>
                  <a:schemeClr val="accent6"/>
                </a:solidFill>
              </a:rPr>
              <a:t>I am a member of the ATLAS Collaboration that discovered the Higgs Boson</a:t>
            </a:r>
          </a:p>
          <a:p>
            <a:pPr lvl="1"/>
            <a:r>
              <a:rPr lang="en-US" b="1" dirty="0"/>
              <a:t>I organize my own professional physics workshop. Next one on October 2-5, 2018 at BNL</a:t>
            </a:r>
          </a:p>
          <a:p>
            <a:pPr lvl="2"/>
            <a:r>
              <a:rPr lang="en-US" b="1" dirty="0">
                <a:hlinkClick r:id="rId2"/>
              </a:rPr>
              <a:t>www.bnl.gov/di2018</a:t>
            </a:r>
            <a:endParaRPr lang="en-US" b="1" dirty="0"/>
          </a:p>
          <a:p>
            <a:r>
              <a:rPr lang="en-US" b="1" dirty="0">
                <a:solidFill>
                  <a:schemeClr val="accent1"/>
                </a:solidFill>
              </a:rPr>
              <a:t>Civil Status</a:t>
            </a:r>
          </a:p>
          <a:p>
            <a:pPr lvl="1"/>
            <a:r>
              <a:rPr lang="en-US" b="1" dirty="0"/>
              <a:t>Married</a:t>
            </a:r>
          </a:p>
          <a:p>
            <a:pPr lvl="1"/>
            <a:r>
              <a:rPr lang="en-US" b="1" dirty="0"/>
              <a:t>My wife runs the ASP mentorship program</a:t>
            </a:r>
          </a:p>
          <a:p>
            <a:pPr lvl="1"/>
            <a:r>
              <a:rPr lang="en-US" b="1" dirty="0"/>
              <a:t>My daughter wants to be drain surgeon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They are here</a:t>
            </a:r>
          </a:p>
          <a:p>
            <a:r>
              <a:rPr lang="en-US" b="1" dirty="0">
                <a:solidFill>
                  <a:schemeClr val="accent1"/>
                </a:solidFill>
              </a:rPr>
              <a:t>Hobbies</a:t>
            </a:r>
          </a:p>
          <a:p>
            <a:pPr lvl="1"/>
            <a:r>
              <a:rPr lang="en-US" b="1" dirty="0"/>
              <a:t>African drums, Djembe in particular. I used to travel to physics conferences with my Djembes</a:t>
            </a:r>
          </a:p>
          <a:p>
            <a:pPr lvl="1"/>
            <a:r>
              <a:rPr lang="en-US" b="1" dirty="0"/>
              <a:t>Writer. My first novel: “Citizen and Traveler (2017)” with French translation “</a:t>
            </a:r>
            <a:r>
              <a:rPr lang="en-US" b="1" dirty="0" err="1"/>
              <a:t>Citoyen</a:t>
            </a:r>
            <a:r>
              <a:rPr lang="en-US" b="1" dirty="0"/>
              <a:t> et Voyageur (2018)”.</a:t>
            </a:r>
            <a:r>
              <a:rPr lang="en-US" dirty="0"/>
              <a:t> </a:t>
            </a:r>
            <a:r>
              <a:rPr lang="en-US" b="1" dirty="0">
                <a:solidFill>
                  <a:schemeClr val="accent6"/>
                </a:solidFill>
              </a:rPr>
              <a:t>Available in </a:t>
            </a:r>
            <a:r>
              <a:rPr lang="en-US" b="1" dirty="0">
                <a:solidFill>
                  <a:schemeClr val="accent6"/>
                </a:solidFill>
                <a:hlinkClick r:id="rId3"/>
              </a:rPr>
              <a:t>www.azamon.com</a:t>
            </a:r>
            <a:r>
              <a:rPr lang="en-US" b="1" dirty="0">
                <a:solidFill>
                  <a:schemeClr val="accent6"/>
                </a:solidFill>
              </a:rPr>
              <a:t> in paperback and e-book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802D-2B1F-9B40-857B-51B759E5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B79B7-7DE4-1541-934E-5FE3FF7F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9FD85-1D92-834B-A962-94B2AAA3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9D6AA1-3A31-6945-9902-0B63A0446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681" y="333003"/>
            <a:ext cx="37084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2582-1423-DD45-BB83-C01EED8F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49" y="17030"/>
            <a:ext cx="4250724" cy="1002348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3DDE8-B18F-064B-9ABB-FBD9C02B429C}"/>
              </a:ext>
            </a:extLst>
          </p:cNvPr>
          <p:cNvSpPr txBox="1"/>
          <p:nvPr/>
        </p:nvSpPr>
        <p:spPr>
          <a:xfrm>
            <a:off x="4250835" y="4935133"/>
            <a:ext cx="334565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ASP2014</a:t>
            </a:r>
          </a:p>
          <a:p>
            <a:r>
              <a:rPr lang="en-US" b="1" dirty="0">
                <a:solidFill>
                  <a:srgbClr val="7030A0"/>
                </a:solidFill>
              </a:rPr>
              <a:t>Third Edition in Senegal</a:t>
            </a:r>
          </a:p>
          <a:p>
            <a:r>
              <a:rPr lang="en-US" b="1" dirty="0">
                <a:solidFill>
                  <a:srgbClr val="7030A0"/>
                </a:solidFill>
              </a:rPr>
              <a:t>August 3-23, 2014</a:t>
            </a:r>
          </a:p>
          <a:p>
            <a:r>
              <a:rPr lang="en-US" b="1" dirty="0"/>
              <a:t>330 Applications and 70 students</a:t>
            </a:r>
          </a:p>
          <a:p>
            <a:r>
              <a:rPr lang="en-US" b="1" dirty="0"/>
              <a:t>selected from 21 countries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5DB72-F3FC-6D4A-AE1C-5772D01E725D}"/>
              </a:ext>
            </a:extLst>
          </p:cNvPr>
          <p:cNvSpPr txBox="1"/>
          <p:nvPr/>
        </p:nvSpPr>
        <p:spPr>
          <a:xfrm>
            <a:off x="262000" y="4271689"/>
            <a:ext cx="3398559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ASP2012</a:t>
            </a:r>
          </a:p>
          <a:p>
            <a:r>
              <a:rPr lang="en-US" b="1" dirty="0">
                <a:solidFill>
                  <a:srgbClr val="7030A0"/>
                </a:solidFill>
              </a:rPr>
              <a:t>Second Edition in Ghana</a:t>
            </a:r>
          </a:p>
          <a:p>
            <a:r>
              <a:rPr lang="en-US" b="1" dirty="0">
                <a:solidFill>
                  <a:srgbClr val="7030A0"/>
                </a:solidFill>
              </a:rPr>
              <a:t>July 15 to August 8, 2012</a:t>
            </a:r>
          </a:p>
          <a:p>
            <a:r>
              <a:rPr lang="en-US" b="1" dirty="0"/>
              <a:t>138 Applications and 50 students </a:t>
            </a:r>
          </a:p>
          <a:p>
            <a:r>
              <a:rPr lang="en-US" b="1" dirty="0"/>
              <a:t>selected from 15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8A4CA-D297-9D45-90D3-85FD2C221AB0}"/>
              </a:ext>
            </a:extLst>
          </p:cNvPr>
          <p:cNvSpPr txBox="1"/>
          <p:nvPr/>
        </p:nvSpPr>
        <p:spPr>
          <a:xfrm>
            <a:off x="381888" y="1482262"/>
            <a:ext cx="3365152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ASP2010</a:t>
            </a:r>
          </a:p>
          <a:p>
            <a:r>
              <a:rPr lang="en-US" b="1" dirty="0">
                <a:solidFill>
                  <a:srgbClr val="7030A0"/>
                </a:solidFill>
              </a:rPr>
              <a:t>First Edition in South Africa</a:t>
            </a:r>
          </a:p>
          <a:p>
            <a:r>
              <a:rPr lang="en-US" b="1" dirty="0">
                <a:solidFill>
                  <a:srgbClr val="7030A0"/>
                </a:solidFill>
              </a:rPr>
              <a:t>August 1-21, 2010</a:t>
            </a:r>
          </a:p>
          <a:p>
            <a:r>
              <a:rPr lang="en-US" b="1" dirty="0"/>
              <a:t>125 Applications and 65 selected </a:t>
            </a:r>
          </a:p>
          <a:p>
            <a:r>
              <a:rPr lang="en-US" b="1" dirty="0"/>
              <a:t>from 17 countries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A549AB-D62B-1C47-B607-9B6D08403B4D}"/>
              </a:ext>
            </a:extLst>
          </p:cNvPr>
          <p:cNvSpPr txBox="1"/>
          <p:nvPr/>
        </p:nvSpPr>
        <p:spPr>
          <a:xfrm>
            <a:off x="8656841" y="3735917"/>
            <a:ext cx="3398559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ASP2016</a:t>
            </a:r>
          </a:p>
          <a:p>
            <a:r>
              <a:rPr lang="en-US" b="1" dirty="0">
                <a:solidFill>
                  <a:srgbClr val="7030A0"/>
                </a:solidFill>
              </a:rPr>
              <a:t>Fourth Edition in Rwanda</a:t>
            </a:r>
          </a:p>
          <a:p>
            <a:r>
              <a:rPr lang="en-US" b="1" dirty="0">
                <a:solidFill>
                  <a:srgbClr val="7030A0"/>
                </a:solidFill>
              </a:rPr>
              <a:t>August 1-19, 2016</a:t>
            </a:r>
          </a:p>
          <a:p>
            <a:r>
              <a:rPr lang="en-US" b="1" dirty="0"/>
              <a:t>429 Applications and 80 students </a:t>
            </a:r>
          </a:p>
          <a:p>
            <a:r>
              <a:rPr lang="en-US" b="1" dirty="0"/>
              <a:t>selected from 28 countries</a:t>
            </a:r>
          </a:p>
          <a:p>
            <a:r>
              <a:rPr lang="en-US" b="1" dirty="0">
                <a:solidFill>
                  <a:srgbClr val="00B050"/>
                </a:solidFill>
              </a:rPr>
              <a:t>Expansion:</a:t>
            </a:r>
          </a:p>
          <a:p>
            <a:r>
              <a:rPr lang="en-US" dirty="0"/>
              <a:t>    </a:t>
            </a:r>
            <a:r>
              <a:rPr lang="en-US" b="1" dirty="0">
                <a:solidFill>
                  <a:srgbClr val="00B050"/>
                </a:solidFill>
              </a:rPr>
              <a:t>- Pupils Outreach added </a:t>
            </a:r>
          </a:p>
          <a:p>
            <a:r>
              <a:rPr lang="en-US" b="1" dirty="0">
                <a:solidFill>
                  <a:srgbClr val="00B050"/>
                </a:solidFill>
              </a:rPr>
              <a:t>     (3 schools, 150 pupils, 3 days)</a:t>
            </a:r>
          </a:p>
          <a:p>
            <a:r>
              <a:rPr lang="en-US" b="1" dirty="0">
                <a:solidFill>
                  <a:srgbClr val="00B050"/>
                </a:solidFill>
              </a:rPr>
              <a:t>     - Teachers Workshop Added </a:t>
            </a:r>
          </a:p>
          <a:p>
            <a:r>
              <a:rPr lang="en-US" b="1" dirty="0">
                <a:solidFill>
                  <a:srgbClr val="00B050"/>
                </a:solidFill>
              </a:rPr>
              <a:t>     (20, 2 days)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45813-B7FD-C64E-BDD3-F291BE96C1BC}"/>
              </a:ext>
            </a:extLst>
          </p:cNvPr>
          <p:cNvSpPr txBox="1"/>
          <p:nvPr/>
        </p:nvSpPr>
        <p:spPr>
          <a:xfrm>
            <a:off x="7440930" y="89060"/>
            <a:ext cx="44668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ASP2018</a:t>
            </a:r>
          </a:p>
          <a:p>
            <a:r>
              <a:rPr lang="en-US" b="1" dirty="0">
                <a:solidFill>
                  <a:srgbClr val="7030A0"/>
                </a:solidFill>
              </a:rPr>
              <a:t>Fifth Edition in Namibia</a:t>
            </a:r>
          </a:p>
          <a:p>
            <a:r>
              <a:rPr lang="en-US" b="1" dirty="0">
                <a:solidFill>
                  <a:srgbClr val="7030A0"/>
                </a:solidFill>
              </a:rPr>
              <a:t>June 24 to July 14, 2018</a:t>
            </a:r>
          </a:p>
          <a:p>
            <a:r>
              <a:rPr lang="en-US" b="1" dirty="0"/>
              <a:t>523 Applications and 85 students</a:t>
            </a:r>
          </a:p>
          <a:p>
            <a:r>
              <a:rPr lang="en-US" b="1" dirty="0"/>
              <a:t>selected from 26 countries</a:t>
            </a:r>
          </a:p>
          <a:p>
            <a:r>
              <a:rPr lang="en-US" b="1" dirty="0">
                <a:solidFill>
                  <a:srgbClr val="00B050"/>
                </a:solidFill>
              </a:rPr>
              <a:t>Expansion</a:t>
            </a:r>
          </a:p>
          <a:p>
            <a:r>
              <a:rPr lang="en-US" dirty="0"/>
              <a:t>    - </a:t>
            </a:r>
            <a:r>
              <a:rPr lang="en-US" b="1" dirty="0"/>
              <a:t>Pupils Outreach </a:t>
            </a:r>
          </a:p>
          <a:p>
            <a:r>
              <a:rPr lang="en-US" dirty="0"/>
              <a:t>      </a:t>
            </a:r>
            <a:r>
              <a:rPr lang="en-US" b="1" dirty="0"/>
              <a:t>(30 schools, 1500 learners, 1 week)</a:t>
            </a:r>
          </a:p>
          <a:p>
            <a:r>
              <a:rPr lang="en-US" b="1" dirty="0"/>
              <a:t>    - Teachers Workshop (63 teachers, 1 week)</a:t>
            </a:r>
          </a:p>
          <a:p>
            <a:r>
              <a:rPr lang="en-US" dirty="0"/>
              <a:t>    - </a:t>
            </a:r>
            <a:r>
              <a:rPr lang="en-US" b="1" dirty="0">
                <a:solidFill>
                  <a:srgbClr val="00B050"/>
                </a:solidFill>
              </a:rPr>
              <a:t>Professional Physics Conference (1 week)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F736A8-7CFE-E548-88E4-EA34A971DC3B}"/>
              </a:ext>
            </a:extLst>
          </p:cNvPr>
          <p:cNvSpPr/>
          <p:nvPr/>
        </p:nvSpPr>
        <p:spPr>
          <a:xfrm>
            <a:off x="3843903" y="89060"/>
            <a:ext cx="2955378" cy="185291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D1062-6786-D04D-AC27-25C230D6CAD4}"/>
              </a:ext>
            </a:extLst>
          </p:cNvPr>
          <p:cNvSpPr txBox="1"/>
          <p:nvPr/>
        </p:nvSpPr>
        <p:spPr>
          <a:xfrm>
            <a:off x="4110092" y="211495"/>
            <a:ext cx="2786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ASP2020 Morocco</a:t>
            </a:r>
          </a:p>
          <a:p>
            <a:r>
              <a:rPr lang="en-US" b="1" dirty="0">
                <a:solidFill>
                  <a:srgbClr val="FF0000"/>
                </a:solidFill>
              </a:rPr>
              <a:t>Host countries selected </a:t>
            </a:r>
          </a:p>
          <a:p>
            <a:r>
              <a:rPr lang="en-US" b="1" dirty="0">
                <a:solidFill>
                  <a:srgbClr val="FF0000"/>
                </a:solidFill>
              </a:rPr>
              <a:t>2.5 years earlier </a:t>
            </a:r>
          </a:p>
          <a:p>
            <a:r>
              <a:rPr lang="en-US" b="1" dirty="0">
                <a:solidFill>
                  <a:srgbClr val="FF0000"/>
                </a:solidFill>
              </a:rPr>
              <a:t>through a bidding process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C284289C-0EF7-2246-B7AB-7FD968B988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03074" y="4769650"/>
            <a:ext cx="701651" cy="2483588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FE1C155C-F1F4-534E-A230-7688B03AA26A}"/>
              </a:ext>
            </a:extLst>
          </p:cNvPr>
          <p:cNvCxnSpPr>
            <a:cxnSpLocks/>
            <a:endCxn id="9" idx="1"/>
          </p:cNvCxnSpPr>
          <p:nvPr/>
        </p:nvCxnSpPr>
        <p:spPr>
          <a:xfrm rot="5400000" flipH="1" flipV="1">
            <a:off x="7534785" y="5226152"/>
            <a:ext cx="1181129" cy="106298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4DF92BD1-41E2-0D44-8053-3690833805BF}"/>
              </a:ext>
            </a:extLst>
          </p:cNvPr>
          <p:cNvCxnSpPr>
            <a:stCxn id="9" idx="0"/>
          </p:cNvCxnSpPr>
          <p:nvPr/>
        </p:nvCxnSpPr>
        <p:spPr>
          <a:xfrm rot="16200000" flipV="1">
            <a:off x="9445343" y="2825138"/>
            <a:ext cx="784535" cy="103702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065DF98B-1C87-ED40-9121-36FC74A57FCA}"/>
              </a:ext>
            </a:extLst>
          </p:cNvPr>
          <p:cNvSpPr/>
          <p:nvPr/>
        </p:nvSpPr>
        <p:spPr>
          <a:xfrm>
            <a:off x="2847146" y="2202701"/>
            <a:ext cx="5995297" cy="307941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12E71A7-53D1-1940-ABC2-F4344520DDCD}"/>
              </a:ext>
            </a:extLst>
          </p:cNvPr>
          <p:cNvSpPr txBox="1"/>
          <p:nvPr/>
        </p:nvSpPr>
        <p:spPr>
          <a:xfrm>
            <a:off x="3747040" y="3142245"/>
            <a:ext cx="4195508" cy="120032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ASP Mentorship / Coaching Program</a:t>
            </a:r>
          </a:p>
          <a:p>
            <a:r>
              <a:rPr lang="en-US" b="1" dirty="0"/>
              <a:t>Introduced since 2016. Runs continuously.</a:t>
            </a:r>
          </a:p>
          <a:p>
            <a:r>
              <a:rPr lang="en-US" b="1" dirty="0"/>
              <a:t>Permanent assistance to students even</a:t>
            </a:r>
          </a:p>
          <a:p>
            <a:r>
              <a:rPr lang="en-US" b="1" dirty="0"/>
              <a:t>when there is no formal school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77E287C-1FC4-6C41-8A5B-8757831CCE67}"/>
              </a:ext>
            </a:extLst>
          </p:cNvPr>
          <p:cNvSpPr txBox="1"/>
          <p:nvPr/>
        </p:nvSpPr>
        <p:spPr>
          <a:xfrm>
            <a:off x="580564" y="6227795"/>
            <a:ext cx="343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Feedbacks to improve future ASPs</a:t>
            </a:r>
          </a:p>
        </p:txBody>
      </p:sp>
      <p:cxnSp>
        <p:nvCxnSpPr>
          <p:cNvPr id="116" name="Curved Connector 115">
            <a:extLst>
              <a:ext uri="{FF2B5EF4-FFF2-40B4-BE49-F238E27FC236}">
                <a16:creationId xmlns:a16="http://schemas.microsoft.com/office/drawing/2014/main" id="{9A78C6C1-158B-4042-81C3-5B00EACDEC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9168" y="3277362"/>
            <a:ext cx="1305532" cy="653576"/>
          </a:xfrm>
          <a:prstGeom prst="curvedConnector3">
            <a:avLst>
              <a:gd name="adj1" fmla="val 9396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12EC776C-6FCE-9343-ADB0-501A10D4105F}"/>
              </a:ext>
            </a:extLst>
          </p:cNvPr>
          <p:cNvCxnSpPr>
            <a:cxnSpLocks/>
            <a:endCxn id="11" idx="6"/>
          </p:cNvCxnSpPr>
          <p:nvPr/>
        </p:nvCxnSpPr>
        <p:spPr>
          <a:xfrm rot="16200000" flipV="1">
            <a:off x="6468995" y="1345805"/>
            <a:ext cx="1302222" cy="641649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F0700B51-91AB-5F4E-B194-82B7D4CA6351}"/>
              </a:ext>
            </a:extLst>
          </p:cNvPr>
          <p:cNvSpPr txBox="1"/>
          <p:nvPr/>
        </p:nvSpPr>
        <p:spPr>
          <a:xfrm>
            <a:off x="3779359" y="1465762"/>
            <a:ext cx="344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Serious efforts to advertise widely</a:t>
            </a:r>
          </a:p>
        </p:txBody>
      </p:sp>
      <p:sp>
        <p:nvSpPr>
          <p:cNvPr id="137" name="Date Placeholder 136">
            <a:extLst>
              <a:ext uri="{FF2B5EF4-FFF2-40B4-BE49-F238E27FC236}">
                <a16:creationId xmlns:a16="http://schemas.microsoft.com/office/drawing/2014/main" id="{ED42854E-E6B2-764A-83E7-C1457AE6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138" name="Footer Placeholder 137">
            <a:extLst>
              <a:ext uri="{FF2B5EF4-FFF2-40B4-BE49-F238E27FC236}">
                <a16:creationId xmlns:a16="http://schemas.microsoft.com/office/drawing/2014/main" id="{9B8BB2A6-5731-9E40-898E-6D12E15E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139" name="Slide Number Placeholder 138">
            <a:extLst>
              <a:ext uri="{FF2B5EF4-FFF2-40B4-BE49-F238E27FC236}">
                <a16:creationId xmlns:a16="http://schemas.microsoft.com/office/drawing/2014/main" id="{1F541D8B-FCA6-654A-96B2-9ED90391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1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48D0-ABCD-4D4C-AE77-BD98B49C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0" y="92752"/>
            <a:ext cx="3227962" cy="734100"/>
          </a:xfrm>
        </p:spPr>
        <p:txBody>
          <a:bodyPr/>
          <a:lstStyle/>
          <a:p>
            <a:r>
              <a:rPr lang="en-US" b="1" dirty="0"/>
              <a:t>Organization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67A227-6C58-9C4C-AE3B-4E251F4BE6DC}"/>
              </a:ext>
            </a:extLst>
          </p:cNvPr>
          <p:cNvSpPr/>
          <p:nvPr/>
        </p:nvSpPr>
        <p:spPr>
          <a:xfrm>
            <a:off x="4338535" y="2597285"/>
            <a:ext cx="3647873" cy="16974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International Organizing Committee (IOC)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Overall management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Fund raising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Coordination of activities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E2F247-B0D6-424A-A623-96E86E710542}"/>
              </a:ext>
            </a:extLst>
          </p:cNvPr>
          <p:cNvSpPr/>
          <p:nvPr/>
        </p:nvSpPr>
        <p:spPr>
          <a:xfrm>
            <a:off x="8105873" y="700830"/>
            <a:ext cx="3754876" cy="13326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International Advisory Committee (IAC)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Representatives of funding agencies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Advise on the program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Advise of the host country selection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55D02-62B8-1E4A-B41E-68901EBCF049}"/>
              </a:ext>
            </a:extLst>
          </p:cNvPr>
          <p:cNvSpPr/>
          <p:nvPr/>
        </p:nvSpPr>
        <p:spPr>
          <a:xfrm>
            <a:off x="773346" y="904672"/>
            <a:ext cx="3779198" cy="13326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Local Organizing Committee (LOC) – in the host country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Local logistics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Liaise with Education and Research branches of host country government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849DA5-C601-2945-B5F9-474BB7C6E2D2}"/>
              </a:ext>
            </a:extLst>
          </p:cNvPr>
          <p:cNvSpPr/>
          <p:nvPr/>
        </p:nvSpPr>
        <p:spPr>
          <a:xfrm>
            <a:off x="2694561" y="5145929"/>
            <a:ext cx="3715966" cy="15466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International Lecturers (IL)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Design the scientific Program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Help with the student selections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Mentor and Coach students continuously</a:t>
            </a: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8A783112-2D7C-3943-99B1-D24D2BA0FA97}"/>
              </a:ext>
            </a:extLst>
          </p:cNvPr>
          <p:cNvSpPr/>
          <p:nvPr/>
        </p:nvSpPr>
        <p:spPr>
          <a:xfrm rot="1822505">
            <a:off x="3638142" y="2410901"/>
            <a:ext cx="1050783" cy="504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26769E2E-959D-AA4E-9A16-3A6A0D985ADD}"/>
              </a:ext>
            </a:extLst>
          </p:cNvPr>
          <p:cNvSpPr/>
          <p:nvPr/>
        </p:nvSpPr>
        <p:spPr>
          <a:xfrm rot="7948801">
            <a:off x="4567853" y="4460172"/>
            <a:ext cx="1050783" cy="504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F8C135F1-522C-FB42-9EA7-CA0B23B3E9EB}"/>
              </a:ext>
            </a:extLst>
          </p:cNvPr>
          <p:cNvSpPr/>
          <p:nvPr/>
        </p:nvSpPr>
        <p:spPr>
          <a:xfrm rot="8089588">
            <a:off x="7578830" y="2338257"/>
            <a:ext cx="1255633" cy="504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5DE7947D-76AC-3042-864E-635EDC630198}"/>
              </a:ext>
            </a:extLst>
          </p:cNvPr>
          <p:cNvSpPr/>
          <p:nvPr/>
        </p:nvSpPr>
        <p:spPr>
          <a:xfrm>
            <a:off x="8122596" y="4154519"/>
            <a:ext cx="3832698" cy="1857175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7B7E2-E28F-6C4E-BBC1-6F2A75D95CC5}"/>
              </a:ext>
            </a:extLst>
          </p:cNvPr>
          <p:cNvSpPr txBox="1"/>
          <p:nvPr/>
        </p:nvSpPr>
        <p:spPr>
          <a:xfrm>
            <a:off x="8084275" y="4067443"/>
            <a:ext cx="39093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Spin-Offs</a:t>
            </a:r>
          </a:p>
          <a:p>
            <a:r>
              <a:rPr lang="en-US" b="1" dirty="0"/>
              <a:t>ASP Mentorship/Coaching Program</a:t>
            </a:r>
          </a:p>
          <a:p>
            <a:r>
              <a:rPr lang="en-US" b="1" dirty="0"/>
              <a:t>Networking and sharing of information</a:t>
            </a:r>
          </a:p>
          <a:p>
            <a:r>
              <a:rPr lang="en-US" b="1" dirty="0"/>
              <a:t>Align ASP with educational priorities</a:t>
            </a:r>
          </a:p>
          <a:p>
            <a:r>
              <a:rPr lang="en-US" b="1" dirty="0"/>
              <a:t>Improve future editions of ASP</a:t>
            </a:r>
          </a:p>
          <a:p>
            <a:r>
              <a:rPr lang="en-US" b="1" dirty="0"/>
              <a:t>Promote research collaborations</a:t>
            </a:r>
          </a:p>
          <a:p>
            <a:r>
              <a:rPr lang="en-US" b="1" dirty="0"/>
              <a:t>Promote research consortia</a:t>
            </a:r>
          </a:p>
        </p:txBody>
      </p:sp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0913F074-1065-DE48-90AA-8D29EED5E5CD}"/>
              </a:ext>
            </a:extLst>
          </p:cNvPr>
          <p:cNvSpPr/>
          <p:nvPr/>
        </p:nvSpPr>
        <p:spPr>
          <a:xfrm rot="2090597">
            <a:off x="6713603" y="4553963"/>
            <a:ext cx="1532388" cy="4611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DF7DB-0D91-C947-8B48-5FD78DF43F19}"/>
              </a:ext>
            </a:extLst>
          </p:cNvPr>
          <p:cNvSpPr txBox="1"/>
          <p:nvPr/>
        </p:nvSpPr>
        <p:spPr>
          <a:xfrm>
            <a:off x="254540" y="3209289"/>
            <a:ext cx="31835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Assessment of Impact</a:t>
            </a:r>
          </a:p>
          <a:p>
            <a:r>
              <a:rPr lang="en-US" b="1" dirty="0"/>
              <a:t>Survey of students</a:t>
            </a:r>
          </a:p>
          <a:p>
            <a:r>
              <a:rPr lang="en-US" b="1" dirty="0"/>
              <a:t>Survey of their Professors</a:t>
            </a:r>
          </a:p>
          <a:p>
            <a:r>
              <a:rPr lang="en-US" b="1" dirty="0"/>
              <a:t>Follow academic developments</a:t>
            </a: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D771E156-1A5F-CE40-A413-DD91E80B475F}"/>
              </a:ext>
            </a:extLst>
          </p:cNvPr>
          <p:cNvSpPr/>
          <p:nvPr/>
        </p:nvSpPr>
        <p:spPr>
          <a:xfrm rot="20541105">
            <a:off x="3382568" y="3585719"/>
            <a:ext cx="1050783" cy="504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nip Same Side Corner Rectangle 16">
            <a:extLst>
              <a:ext uri="{FF2B5EF4-FFF2-40B4-BE49-F238E27FC236}">
                <a16:creationId xmlns:a16="http://schemas.microsoft.com/office/drawing/2014/main" id="{479480EC-5AD9-0348-8687-91C90694CB5F}"/>
              </a:ext>
            </a:extLst>
          </p:cNvPr>
          <p:cNvSpPr/>
          <p:nvPr/>
        </p:nvSpPr>
        <p:spPr>
          <a:xfrm>
            <a:off x="4992793" y="92752"/>
            <a:ext cx="2672831" cy="1784686"/>
          </a:xfrm>
          <a:prstGeom prst="snip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2060"/>
                </a:solidFill>
              </a:rPr>
              <a:t>Objective: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Increase capacity development in fundamental physics and related applications in Africa</a:t>
            </a:r>
          </a:p>
        </p:txBody>
      </p:sp>
      <p:sp>
        <p:nvSpPr>
          <p:cNvPr id="18" name="Notched Right Arrow 17">
            <a:extLst>
              <a:ext uri="{FF2B5EF4-FFF2-40B4-BE49-F238E27FC236}">
                <a16:creationId xmlns:a16="http://schemas.microsoft.com/office/drawing/2014/main" id="{A80DFCAA-1AEA-364B-B0EA-1EC6140F250A}"/>
              </a:ext>
            </a:extLst>
          </p:cNvPr>
          <p:cNvSpPr/>
          <p:nvPr/>
        </p:nvSpPr>
        <p:spPr>
          <a:xfrm rot="16200000">
            <a:off x="6001587" y="2020509"/>
            <a:ext cx="719847" cy="43370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5CB94397-AE32-1942-9B6F-45E48A15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B25BFBE9-3E87-744F-848E-29F8BE25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23729F0-B0A8-1648-B031-D8C42A81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2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26B6-EDDD-FA4C-8A76-5F04DF57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7" y="102478"/>
            <a:ext cx="4210455" cy="5590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Scientific Program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4EB272-A1C8-8B4C-A608-DF5F00A3D35E}"/>
              </a:ext>
            </a:extLst>
          </p:cNvPr>
          <p:cNvSpPr/>
          <p:nvPr/>
        </p:nvSpPr>
        <p:spPr>
          <a:xfrm>
            <a:off x="3383604" y="1478603"/>
            <a:ext cx="5885234" cy="420234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Fundamental Physics and Applications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Astrophysics and Cosmology;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Nuclear and Particle Physics;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Accelerator, Medical and Radiation Physics;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High Performance Computing;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Renewable Energies and Energy Efficiency;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Material Physics.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nip Single Corner Rectangle 4">
            <a:extLst>
              <a:ext uri="{FF2B5EF4-FFF2-40B4-BE49-F238E27FC236}">
                <a16:creationId xmlns:a16="http://schemas.microsoft.com/office/drawing/2014/main" id="{3859198E-64DF-F245-9D4D-8CCF88C617BA}"/>
              </a:ext>
            </a:extLst>
          </p:cNvPr>
          <p:cNvSpPr/>
          <p:nvPr/>
        </p:nvSpPr>
        <p:spPr>
          <a:xfrm>
            <a:off x="600682" y="1734760"/>
            <a:ext cx="3103123" cy="148833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Student Program</a:t>
            </a:r>
          </a:p>
          <a:p>
            <a:r>
              <a:rPr lang="en-US" b="1" dirty="0">
                <a:solidFill>
                  <a:schemeClr val="tx1"/>
                </a:solidFill>
              </a:rPr>
              <a:t>3-week intensive school</a:t>
            </a:r>
          </a:p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year of University to Ph.D.</a:t>
            </a:r>
          </a:p>
          <a:p>
            <a:r>
              <a:rPr lang="en-US" b="1" dirty="0">
                <a:solidFill>
                  <a:schemeClr val="tx1"/>
                </a:solidFill>
              </a:rPr>
              <a:t>Mostly African Students</a:t>
            </a:r>
          </a:p>
          <a:p>
            <a:r>
              <a:rPr lang="en-US" b="1" dirty="0">
                <a:solidFill>
                  <a:schemeClr val="tx1"/>
                </a:solidFill>
              </a:rPr>
              <a:t>70-80 Students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7C2C6390-2255-C942-8E41-5F0FD4BF78ED}"/>
              </a:ext>
            </a:extLst>
          </p:cNvPr>
          <p:cNvSpPr/>
          <p:nvPr/>
        </p:nvSpPr>
        <p:spPr>
          <a:xfrm>
            <a:off x="4367717" y="158475"/>
            <a:ext cx="3570051" cy="148833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ASP Conference</a:t>
            </a:r>
          </a:p>
          <a:p>
            <a:r>
              <a:rPr lang="en-US" b="1" dirty="0">
                <a:solidFill>
                  <a:schemeClr val="tx1"/>
                </a:solidFill>
              </a:rPr>
              <a:t>1-week International Conference</a:t>
            </a:r>
          </a:p>
          <a:p>
            <a:r>
              <a:rPr lang="en-US" b="1" dirty="0">
                <a:solidFill>
                  <a:schemeClr val="tx1"/>
                </a:solidFill>
              </a:rPr>
              <a:t>Participation of ASP Alumni</a:t>
            </a:r>
          </a:p>
          <a:p>
            <a:r>
              <a:rPr lang="en-US" b="1" dirty="0">
                <a:solidFill>
                  <a:schemeClr val="tx1"/>
                </a:solidFill>
              </a:rPr>
              <a:t>Participation of Research Faculties</a:t>
            </a:r>
          </a:p>
          <a:p>
            <a:r>
              <a:rPr lang="en-US" b="1" dirty="0">
                <a:solidFill>
                  <a:schemeClr val="tx1"/>
                </a:solidFill>
              </a:rPr>
              <a:t>Networking and collaborations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7F79B8C0-B922-F04B-BC26-0A6C4D48A89F}"/>
              </a:ext>
            </a:extLst>
          </p:cNvPr>
          <p:cNvSpPr/>
          <p:nvPr/>
        </p:nvSpPr>
        <p:spPr>
          <a:xfrm>
            <a:off x="8566827" y="1349708"/>
            <a:ext cx="3349556" cy="1488333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High School Teachers Program</a:t>
            </a:r>
          </a:p>
          <a:p>
            <a:r>
              <a:rPr lang="en-US" b="1" dirty="0">
                <a:solidFill>
                  <a:schemeClr val="tx1"/>
                </a:solidFill>
              </a:rPr>
              <a:t>1-week intensive workshop</a:t>
            </a:r>
          </a:p>
          <a:p>
            <a:r>
              <a:rPr lang="en-US" b="1" dirty="0">
                <a:solidFill>
                  <a:schemeClr val="tx1"/>
                </a:solidFill>
              </a:rPr>
              <a:t>Train High School Teachers for improved physics teaching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A972A053-97F5-F547-9B10-351A3CB9FEB6}"/>
              </a:ext>
            </a:extLst>
          </p:cNvPr>
          <p:cNvSpPr/>
          <p:nvPr/>
        </p:nvSpPr>
        <p:spPr>
          <a:xfrm>
            <a:off x="8566827" y="4033732"/>
            <a:ext cx="3103123" cy="2162785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Learners Program</a:t>
            </a:r>
          </a:p>
          <a:p>
            <a:r>
              <a:rPr lang="en-US" b="1" dirty="0">
                <a:solidFill>
                  <a:schemeClr val="tx1"/>
                </a:solidFill>
              </a:rPr>
              <a:t>1-week learners Outreach</a:t>
            </a:r>
          </a:p>
          <a:p>
            <a:r>
              <a:rPr lang="en-US" b="1" dirty="0">
                <a:solidFill>
                  <a:schemeClr val="tx1"/>
                </a:solidFill>
              </a:rPr>
              <a:t>10-12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grade learners</a:t>
            </a:r>
          </a:p>
          <a:p>
            <a:r>
              <a:rPr lang="en-US" b="1" dirty="0">
                <a:solidFill>
                  <a:schemeClr val="tx1"/>
                </a:solidFill>
              </a:rPr>
              <a:t>Encourage learners to develop and maintain interests in Physics and Applications</a:t>
            </a:r>
          </a:p>
        </p:txBody>
      </p:sp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EADC5107-29A3-8041-BFE1-48F3D8540360}"/>
              </a:ext>
            </a:extLst>
          </p:cNvPr>
          <p:cNvSpPr/>
          <p:nvPr/>
        </p:nvSpPr>
        <p:spPr>
          <a:xfrm>
            <a:off x="389103" y="4296373"/>
            <a:ext cx="3696512" cy="2081721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Mentorship / Coaching Program</a:t>
            </a:r>
          </a:p>
          <a:p>
            <a:r>
              <a:rPr lang="en-US" b="1" dirty="0">
                <a:solidFill>
                  <a:schemeClr val="tx1"/>
                </a:solidFill>
              </a:rPr>
              <a:t>At all times</a:t>
            </a:r>
          </a:p>
          <a:p>
            <a:r>
              <a:rPr lang="en-US" b="1" dirty="0">
                <a:solidFill>
                  <a:schemeClr val="tx1"/>
                </a:solidFill>
              </a:rPr>
              <a:t>Work with Academic Advisors</a:t>
            </a:r>
          </a:p>
          <a:p>
            <a:r>
              <a:rPr lang="en-US" b="1" dirty="0">
                <a:solidFill>
                  <a:schemeClr val="tx1"/>
                </a:solidFill>
              </a:rPr>
              <a:t>Connect Students with Researchers</a:t>
            </a:r>
          </a:p>
          <a:p>
            <a:r>
              <a:rPr lang="en-US" b="1" dirty="0">
                <a:solidFill>
                  <a:schemeClr val="tx1"/>
                </a:solidFill>
              </a:rPr>
              <a:t>Place students at Laboratories</a:t>
            </a:r>
          </a:p>
          <a:p>
            <a:r>
              <a:rPr lang="en-US" b="1" dirty="0">
                <a:solidFill>
                  <a:schemeClr val="tx1"/>
                </a:solidFill>
              </a:rPr>
              <a:t>Listen to students and help address their academic needs if possible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D955E26-07B2-8046-A3CC-07AE93E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CBE1D42-5180-9040-9A56-2DB6265D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2F218E-803F-3C42-A275-F93B097E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D6BF-9316-594C-81A8-248AAF63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68" y="160845"/>
            <a:ext cx="10515600" cy="5298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ASP2018 Students Profile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2A29F4-FB25-5F42-8CB5-F55C7A4F5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124457"/>
              </p:ext>
            </p:extLst>
          </p:nvPr>
        </p:nvGraphicFramePr>
        <p:xfrm>
          <a:off x="7733487" y="219212"/>
          <a:ext cx="4328809" cy="260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46510D3-154D-C14F-8D44-C8FF9A16F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999935"/>
              </p:ext>
            </p:extLst>
          </p:nvPr>
        </p:nvGraphicFramePr>
        <p:xfrm>
          <a:off x="173882" y="749032"/>
          <a:ext cx="7390587" cy="361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3B7AE20-34AE-BA49-BFD2-845740ACE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245424"/>
              </p:ext>
            </p:extLst>
          </p:nvPr>
        </p:nvGraphicFramePr>
        <p:xfrm>
          <a:off x="173882" y="4221804"/>
          <a:ext cx="4355291" cy="247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C67A57-45C3-6B42-81CB-CE42747D5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679125"/>
              </p:ext>
            </p:extLst>
          </p:nvPr>
        </p:nvGraphicFramePr>
        <p:xfrm>
          <a:off x="7564469" y="2884591"/>
          <a:ext cx="4497827" cy="375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71F159-4AFA-184F-93E2-7458D346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03" y="4343720"/>
            <a:ext cx="3408329" cy="187945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523 Applications</a:t>
            </a:r>
          </a:p>
          <a:p>
            <a:r>
              <a:rPr lang="en-US" sz="1800" b="1" dirty="0">
                <a:solidFill>
                  <a:srgbClr val="008000"/>
                </a:solidFill>
              </a:rPr>
              <a:t>Total Selected: 85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0070C0"/>
                </a:solidFill>
              </a:rPr>
              <a:t>There were 30 good students on the waiting list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Selections constrained by budget and logistics</a:t>
            </a:r>
          </a:p>
          <a:p>
            <a:pPr lvl="1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Replace early declinations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0AE6D-EC7D-134D-8C84-28E24189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54CD06D-63B3-674C-B053-CE4C2C6B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D4F154-38EB-0A41-9ABE-04A6BD48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2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D408-6AC9-0648-AFAB-584941D7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6179" cy="821649"/>
          </a:xfrm>
        </p:spPr>
        <p:txBody>
          <a:bodyPr>
            <a:normAutofit/>
          </a:bodyPr>
          <a:lstStyle/>
          <a:p>
            <a:r>
              <a:rPr lang="en-US" b="1" dirty="0"/>
              <a:t>Sponsorships for Student Participations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29BEFA-B7AC-0D4C-8ECD-99D734475138}"/>
              </a:ext>
            </a:extLst>
          </p:cNvPr>
          <p:cNvSpPr/>
          <p:nvPr/>
        </p:nvSpPr>
        <p:spPr>
          <a:xfrm>
            <a:off x="2908570" y="4449805"/>
            <a:ext cx="5321030" cy="2026739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IOC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Writes Proposals, Requests for Supports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Produces Final Reports of Activities</a:t>
            </a:r>
          </a:p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Seeking permanent financial backing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D408EA-F18F-BC4C-80AC-989B9CA957FD}"/>
              </a:ext>
            </a:extLst>
          </p:cNvPr>
          <p:cNvSpPr/>
          <p:nvPr/>
        </p:nvSpPr>
        <p:spPr>
          <a:xfrm>
            <a:off x="3094815" y="1424834"/>
            <a:ext cx="5515786" cy="40682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ASP2018 Sponsors in addition to USA DOE Labs (BNL) </a:t>
            </a: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2B3E4FD5-4106-EA46-B1CF-B16007A2868C}"/>
              </a:ext>
            </a:extLst>
          </p:cNvPr>
          <p:cNvSpPr/>
          <p:nvPr/>
        </p:nvSpPr>
        <p:spPr>
          <a:xfrm>
            <a:off x="8122596" y="5201639"/>
            <a:ext cx="3686782" cy="1274904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Lecturers and Organizers Supported by External Sources - Significant</a:t>
            </a:r>
          </a:p>
          <a:p>
            <a:r>
              <a:rPr lang="en-US" b="1" dirty="0">
                <a:solidFill>
                  <a:schemeClr val="tx1"/>
                </a:solidFill>
              </a:rPr>
              <a:t>Support received then used to maximize student participation</a:t>
            </a:r>
          </a:p>
        </p:txBody>
      </p:sp>
      <p:sp>
        <p:nvSpPr>
          <p:cNvPr id="9" name="Snip Single Corner Rectangle 8">
            <a:extLst>
              <a:ext uri="{FF2B5EF4-FFF2-40B4-BE49-F238E27FC236}">
                <a16:creationId xmlns:a16="http://schemas.microsoft.com/office/drawing/2014/main" id="{E192A085-8A59-FF42-BF85-5FED9E7F9CE2}"/>
              </a:ext>
            </a:extLst>
          </p:cNvPr>
          <p:cNvSpPr/>
          <p:nvPr/>
        </p:nvSpPr>
        <p:spPr>
          <a:xfrm>
            <a:off x="88966" y="4348189"/>
            <a:ext cx="3005848" cy="2011546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Host Country Support Significant</a:t>
            </a:r>
          </a:p>
          <a:p>
            <a:r>
              <a:rPr lang="en-US" b="1" dirty="0">
                <a:solidFill>
                  <a:schemeClr val="tx1"/>
                </a:solidFill>
              </a:rPr>
              <a:t>In-kind support</a:t>
            </a:r>
          </a:p>
          <a:p>
            <a:r>
              <a:rPr lang="en-US" b="1" dirty="0">
                <a:solidFill>
                  <a:schemeClr val="tx1"/>
                </a:solidFill>
              </a:rPr>
              <a:t>Direct Financial contributions</a:t>
            </a:r>
          </a:p>
          <a:p>
            <a:r>
              <a:rPr lang="en-US" b="1" dirty="0">
                <a:solidFill>
                  <a:schemeClr val="tx1"/>
                </a:solidFill>
              </a:rPr>
              <a:t>Human Resources toward ASP Organization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7A170147-8C4B-5449-9148-E86F84213DC2}"/>
              </a:ext>
            </a:extLst>
          </p:cNvPr>
          <p:cNvSpPr/>
          <p:nvPr/>
        </p:nvSpPr>
        <p:spPr>
          <a:xfrm>
            <a:off x="9420023" y="3307491"/>
            <a:ext cx="2639434" cy="1802026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Fund Management</a:t>
            </a:r>
          </a:p>
          <a:p>
            <a:r>
              <a:rPr lang="en-US" b="1" dirty="0">
                <a:solidFill>
                  <a:schemeClr val="tx1"/>
                </a:solidFill>
              </a:rPr>
              <a:t>Funds centralized and managed by the South African Institute of Physics (SAIP)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28855CCD-AE95-9147-93D0-28E6C850F585}"/>
              </a:ext>
            </a:extLst>
          </p:cNvPr>
          <p:cNvSpPr/>
          <p:nvPr/>
        </p:nvSpPr>
        <p:spPr>
          <a:xfrm>
            <a:off x="108967" y="2056117"/>
            <a:ext cx="2555128" cy="1465170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ICTP Support major</a:t>
            </a:r>
          </a:p>
          <a:p>
            <a:r>
              <a:rPr lang="en-US" b="1" dirty="0">
                <a:solidFill>
                  <a:schemeClr val="tx1"/>
                </a:solidFill>
              </a:rPr>
              <a:t>Student participation</a:t>
            </a:r>
          </a:p>
          <a:p>
            <a:r>
              <a:rPr lang="en-US" b="1" dirty="0">
                <a:solidFill>
                  <a:schemeClr val="tx1"/>
                </a:solidFill>
              </a:rPr>
              <a:t>Management of application database</a:t>
            </a:r>
          </a:p>
          <a:p>
            <a:r>
              <a:rPr lang="en-US" b="1" dirty="0">
                <a:solidFill>
                  <a:schemeClr val="tx1"/>
                </a:solidFill>
              </a:rPr>
              <a:t>Arrange student travels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04DC192-8CB2-7B44-B36F-39E9080E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July 4, 2018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0CFB3C7-4302-4C47-867F-0AAE5F95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Kétévi</a:t>
            </a:r>
            <a:r>
              <a:rPr lang="en-US" dirty="0"/>
              <a:t> </a:t>
            </a:r>
            <a:r>
              <a:rPr lang="en-US" dirty="0" err="1"/>
              <a:t>Assamagan</a:t>
            </a:r>
            <a:r>
              <a:rPr lang="en-US" dirty="0"/>
              <a:t> (BNL)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116446-5ADC-B748-9C18-FC49A02C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72288-2899-6649-9A5D-B6D85E22CF77}"/>
              </a:ext>
            </a:extLst>
          </p:cNvPr>
          <p:cNvSpPr txBox="1"/>
          <p:nvPr/>
        </p:nvSpPr>
        <p:spPr>
          <a:xfrm>
            <a:off x="345470" y="704893"/>
            <a:ext cx="1146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“If each African country supports its participants, or contributes 2500 Euros every year to the ASP budget,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ASP will be entirely financed by African countries. And *2500 Euros* is marginal even for the least developed country”</a:t>
            </a:r>
          </a:p>
        </p:txBody>
      </p:sp>
      <p:sp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CD903055-D420-7140-A635-E6AC59519A4B}"/>
              </a:ext>
            </a:extLst>
          </p:cNvPr>
          <p:cNvSpPr/>
          <p:nvPr/>
        </p:nvSpPr>
        <p:spPr>
          <a:xfrm>
            <a:off x="9420023" y="1424834"/>
            <a:ext cx="2517577" cy="1790466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African Contributors: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 Namibia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 SA DST/NRF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 IUCEA</a:t>
            </a:r>
          </a:p>
          <a:p>
            <a:r>
              <a:rPr lang="en-US" b="1" dirty="0">
                <a:solidFill>
                  <a:srgbClr val="0070C0"/>
                </a:solidFill>
              </a:rPr>
              <a:t>Integrated: ~50% ASP2018 budget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FD5228-F1A6-264F-8F0D-5FE83773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806" y="1789252"/>
            <a:ext cx="5513016" cy="2750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3FC6C-60F0-974B-9AB4-365BE1DB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6" y="1766885"/>
            <a:ext cx="1020977" cy="8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6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7036-8326-1240-86E0-BC210F36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19" y="62802"/>
            <a:ext cx="10515600" cy="792466"/>
          </a:xfrm>
        </p:spPr>
        <p:txBody>
          <a:bodyPr/>
          <a:lstStyle/>
          <a:p>
            <a:r>
              <a:rPr lang="en-US" dirty="0"/>
              <a:t>ASP2018 – teachers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211F8-B066-2740-B6C0-6E4ABDFD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1A142-B719-6E45-ADD0-D39F184C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CD365-148D-FF4F-8D87-1EA54746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8</a:t>
            </a:fld>
            <a:endParaRPr lang="en-US"/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00BCD110-02A7-4644-95E7-39FB42ECA975}"/>
              </a:ext>
            </a:extLst>
          </p:cNvPr>
          <p:cNvSpPr/>
          <p:nvPr/>
        </p:nvSpPr>
        <p:spPr>
          <a:xfrm>
            <a:off x="383343" y="1117165"/>
            <a:ext cx="3487540" cy="1704747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Objective: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Support teacher growth in the planning and delivering of instructions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7F41F0C8-8271-0E44-96BC-310199B7D887}"/>
              </a:ext>
            </a:extLst>
          </p:cNvPr>
          <p:cNvSpPr/>
          <p:nvPr/>
        </p:nvSpPr>
        <p:spPr>
          <a:xfrm>
            <a:off x="4156713" y="802932"/>
            <a:ext cx="5028623" cy="2200971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This week July 2-6: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We have 63 teachers (all from the 14 regions of Namibia), identified by the Local Organizing Committee and the Ministry of Education, Arts &amp; Culture</a:t>
            </a:r>
          </a:p>
        </p:txBody>
      </p:sp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50AC97A0-366E-5C4E-B44A-03C15D10929C}"/>
              </a:ext>
            </a:extLst>
          </p:cNvPr>
          <p:cNvSpPr/>
          <p:nvPr/>
        </p:nvSpPr>
        <p:spPr>
          <a:xfrm>
            <a:off x="8155743" y="3367538"/>
            <a:ext cx="3198057" cy="2838708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Program designed such that the teacher could attend the ASP conference – Physics Education and Physics Communication Tracks in particular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07DE6-C5E7-C24A-98B0-8DD6933B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2" y="3046366"/>
            <a:ext cx="6776239" cy="3811634"/>
          </a:xfrm>
          <a:prstGeom prst="rect">
            <a:avLst/>
          </a:prstGeom>
        </p:spPr>
      </p:pic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564F25DF-98FE-074E-93CA-40610B5D3849}"/>
              </a:ext>
            </a:extLst>
          </p:cNvPr>
          <p:cNvSpPr/>
          <p:nvPr/>
        </p:nvSpPr>
        <p:spPr>
          <a:xfrm>
            <a:off x="9391134" y="1142326"/>
            <a:ext cx="2657139" cy="1522185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</a:rPr>
              <a:t>Teachers program is running in parallel to the students program</a:t>
            </a:r>
          </a:p>
        </p:txBody>
      </p:sp>
    </p:spTree>
    <p:extLst>
      <p:ext uri="{BB962C8B-B14F-4D97-AF65-F5344CB8AC3E}">
        <p14:creationId xmlns:p14="http://schemas.microsoft.com/office/powerpoint/2010/main" val="67136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3BDE-60EB-E146-B3FF-25311D3C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98" y="102479"/>
            <a:ext cx="2994498" cy="6368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D49C4-4E4D-C54B-A586-D25906F2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1" y="90149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ASP has evolved since 2010, to include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 intensive 3-week school for students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workshop to train high school teachers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 outreach to motivate high school learners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professional physics conference to attract ASP alumni and African research faculties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 constant mentorship program even when there is no school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Thanks to the support and dedication of</a:t>
            </a:r>
          </a:p>
          <a:p>
            <a:pPr lvl="1"/>
            <a:r>
              <a:rPr lang="en-US" b="1" dirty="0"/>
              <a:t>Sponsors</a:t>
            </a:r>
          </a:p>
          <a:p>
            <a:pPr lvl="1"/>
            <a:r>
              <a:rPr lang="en-US" b="1" dirty="0"/>
              <a:t>International lecturers</a:t>
            </a:r>
          </a:p>
          <a:p>
            <a:pPr lvl="1"/>
            <a:r>
              <a:rPr lang="en-US" b="1" dirty="0"/>
              <a:t>Host country governments and educational / research institutes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ASP constantly improving by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Seeking and integrating feedbacks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Working in synergy with other capacity development institutes operating in Africa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Aligning ASP scientific program to better serve the education priorities of African countries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C274-D901-B94F-9BEB-31A2D2B7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4,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9BFF2-9AC5-9C41-9FFF-A2596CDE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Kétévi Assamagan (BNL)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1C169-D17C-1D45-83A3-12158E34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03B9-444F-6246-9C14-ED94BAE780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9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1260</Words>
  <Application>Microsoft Macintosh PowerPoint</Application>
  <PresentationFormat>Widescreen</PresentationFormat>
  <Paragraphs>227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African School of Fundamental Physics and Applications (ASP)</vt:lpstr>
      <vt:lpstr>Personal</vt:lpstr>
      <vt:lpstr>Overview</vt:lpstr>
      <vt:lpstr>Organization</vt:lpstr>
      <vt:lpstr>Scientific Program</vt:lpstr>
      <vt:lpstr>ASP2018 Students Profile</vt:lpstr>
      <vt:lpstr>Sponsorships for Student Participations</vt:lpstr>
      <vt:lpstr>ASP2018 – teachers Program</vt:lpstr>
      <vt:lpstr>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African School of Fundamental Physics and Applications (ASP)</dc:title>
  <dc:creator>Ketevi Adikle Assamagan</dc:creator>
  <cp:lastModifiedBy>Christine Darve</cp:lastModifiedBy>
  <cp:revision>53</cp:revision>
  <dcterms:created xsi:type="dcterms:W3CDTF">2018-06-13T19:24:57Z</dcterms:created>
  <dcterms:modified xsi:type="dcterms:W3CDTF">2019-08-12T20:10:17Z</dcterms:modified>
</cp:coreProperties>
</file>